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97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73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31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35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13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4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45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59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846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17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04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B5CC5F-A44E-4CE9-A0A6-1CB0BEA5388E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2C912D-1CC8-48C6-81C4-4BB471D451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25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C2648-FF12-B763-9154-53D6CC334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774B311-F973-F25C-D874-4C0F069114B5}"/>
              </a:ext>
            </a:extLst>
          </p:cNvPr>
          <p:cNvSpPr/>
          <p:nvPr/>
        </p:nvSpPr>
        <p:spPr>
          <a:xfrm>
            <a:off x="3670663" y="525006"/>
            <a:ext cx="1606731" cy="24663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5AFD7FC-2F34-782D-D95B-8EB8CFCD957B}"/>
              </a:ext>
            </a:extLst>
          </p:cNvPr>
          <p:cNvSpPr/>
          <p:nvPr/>
        </p:nvSpPr>
        <p:spPr>
          <a:xfrm>
            <a:off x="3823063" y="677406"/>
            <a:ext cx="1606731" cy="24663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CD1BE7-C4D3-3535-78C1-45DAB5A7DB2A}"/>
              </a:ext>
            </a:extLst>
          </p:cNvPr>
          <p:cNvSpPr/>
          <p:nvPr/>
        </p:nvSpPr>
        <p:spPr>
          <a:xfrm>
            <a:off x="1084219" y="1268029"/>
            <a:ext cx="3753394" cy="19638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06B6AD6-6163-C351-48B5-4DBEBF37E516}"/>
              </a:ext>
            </a:extLst>
          </p:cNvPr>
          <p:cNvSpPr/>
          <p:nvPr/>
        </p:nvSpPr>
        <p:spPr>
          <a:xfrm>
            <a:off x="17415" y="2181986"/>
            <a:ext cx="1624153" cy="1062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83078E-8AB3-2876-0095-63F73AFC38A0}"/>
              </a:ext>
            </a:extLst>
          </p:cNvPr>
          <p:cNvSpPr/>
          <p:nvPr/>
        </p:nvSpPr>
        <p:spPr>
          <a:xfrm>
            <a:off x="5277395" y="1619552"/>
            <a:ext cx="1580606" cy="1232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6DFFE8-D8A0-F7E8-B209-8F2B162AE61E}"/>
              </a:ext>
            </a:extLst>
          </p:cNvPr>
          <p:cNvSpPr txBox="1"/>
          <p:nvPr/>
        </p:nvSpPr>
        <p:spPr>
          <a:xfrm>
            <a:off x="3171636" y="1517962"/>
            <a:ext cx="8146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卓球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6D17EA-A8FD-E173-72D7-3D68D3A27C1C}"/>
              </a:ext>
            </a:extLst>
          </p:cNvPr>
          <p:cNvSpPr txBox="1"/>
          <p:nvPr/>
        </p:nvSpPr>
        <p:spPr>
          <a:xfrm>
            <a:off x="335600" y="3013430"/>
            <a:ext cx="220921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フライングディスク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00B45A-850F-B441-83C9-4416055BEF81}"/>
              </a:ext>
            </a:extLst>
          </p:cNvPr>
          <p:cNvSpPr txBox="1"/>
          <p:nvPr/>
        </p:nvSpPr>
        <p:spPr>
          <a:xfrm>
            <a:off x="757501" y="1610341"/>
            <a:ext cx="1547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トランポリン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23114A6-47DE-BAB9-6D9B-816BF7507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270" y="82336"/>
            <a:ext cx="1807162" cy="135338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2A93205-C3C9-4570-9B80-9226C9C35C0D}"/>
              </a:ext>
            </a:extLst>
          </p:cNvPr>
          <p:cNvSpPr txBox="1"/>
          <p:nvPr/>
        </p:nvSpPr>
        <p:spPr>
          <a:xfrm>
            <a:off x="5133080" y="1335710"/>
            <a:ext cx="85344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ダンス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9805386-195B-CE6E-2F6D-5CF274277666}"/>
              </a:ext>
            </a:extLst>
          </p:cNvPr>
          <p:cNvSpPr/>
          <p:nvPr/>
        </p:nvSpPr>
        <p:spPr>
          <a:xfrm>
            <a:off x="-4356" y="3385993"/>
            <a:ext cx="6871063" cy="2808514"/>
          </a:xfrm>
          <a:prstGeom prst="rect">
            <a:avLst/>
          </a:prstGeom>
          <a:solidFill>
            <a:srgbClr val="FFC0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2A438FB-0CF2-5439-A4FD-D1C03D23DF68}"/>
              </a:ext>
            </a:extLst>
          </p:cNvPr>
          <p:cNvSpPr txBox="1"/>
          <p:nvPr/>
        </p:nvSpPr>
        <p:spPr>
          <a:xfrm>
            <a:off x="64890" y="4183796"/>
            <a:ext cx="6787089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n>
                  <a:solidFill>
                    <a:srgbClr val="FF9900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パラスポーツ教室 体験会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BFB96F4-E403-8507-3FB6-6220437A2DEA}"/>
              </a:ext>
            </a:extLst>
          </p:cNvPr>
          <p:cNvSpPr txBox="1"/>
          <p:nvPr/>
        </p:nvSpPr>
        <p:spPr>
          <a:xfrm>
            <a:off x="64890" y="3391919"/>
            <a:ext cx="1457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n>
                  <a:solidFill>
                    <a:srgbClr val="FF9900"/>
                  </a:solidFill>
                </a:ln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令和８年度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B5BDC1D-D03A-0019-168D-7BC36067366E}"/>
              </a:ext>
            </a:extLst>
          </p:cNvPr>
          <p:cNvSpPr txBox="1"/>
          <p:nvPr/>
        </p:nvSpPr>
        <p:spPr>
          <a:xfrm>
            <a:off x="1408797" y="3294705"/>
            <a:ext cx="43248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n>
                  <a:solidFill>
                    <a:srgbClr val="FF9900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アサンテ スポーツパーク</a:t>
            </a:r>
            <a:endParaRPr kumimoji="1" lang="en-US" altLang="ja-JP" sz="3200" dirty="0">
              <a:ln>
                <a:solidFill>
                  <a:srgbClr val="FF9900"/>
                </a:solidFill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ln>
                  <a:solidFill>
                    <a:srgbClr val="FF9900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</a:t>
            </a:r>
            <a:r>
              <a:rPr kumimoji="1" lang="en-US" altLang="ja-JP" dirty="0">
                <a:ln>
                  <a:solidFill>
                    <a:srgbClr val="FF9900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dirty="0">
                <a:ln>
                  <a:solidFill>
                    <a:srgbClr val="FF9900"/>
                  </a:solidFill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県立スポーツセンター）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A1B065E-4ED8-35AA-7B8B-6A44890B4B09}"/>
              </a:ext>
            </a:extLst>
          </p:cNvPr>
          <p:cNvSpPr txBox="1"/>
          <p:nvPr/>
        </p:nvSpPr>
        <p:spPr>
          <a:xfrm rot="21289254">
            <a:off x="2343374" y="5204174"/>
            <a:ext cx="3114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FF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みんなのスポーツが</a:t>
            </a:r>
            <a:endParaRPr kumimoji="1" lang="en-US" altLang="ja-JP" sz="2000" dirty="0">
              <a:solidFill>
                <a:srgbClr val="FFFF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2000" dirty="0">
                <a:solidFill>
                  <a:srgbClr val="FFFF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みつかるよ！</a:t>
            </a:r>
            <a:endParaRPr kumimoji="1" lang="en-US" altLang="ja-JP" sz="2000" dirty="0">
              <a:solidFill>
                <a:srgbClr val="FFFF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ja-JP" altLang="en-US" sz="20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C9A71967-7253-0F8E-2FE1-5B6C1DCE1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521" y="4970871"/>
            <a:ext cx="1347650" cy="134765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AA1A05F-36B6-BF83-CE74-2F7039A014EB}"/>
              </a:ext>
            </a:extLst>
          </p:cNvPr>
          <p:cNvSpPr txBox="1"/>
          <p:nvPr/>
        </p:nvSpPr>
        <p:spPr>
          <a:xfrm>
            <a:off x="5596346" y="2764710"/>
            <a:ext cx="1322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ゴールボール</a:t>
            </a:r>
          </a:p>
        </p:txBody>
      </p:sp>
      <p:pic>
        <p:nvPicPr>
          <p:cNvPr id="1026" name="Picture 2" descr="卓球の検索結果 | かわいいフリー素材集 いらすとや">
            <a:extLst>
              <a:ext uri="{FF2B5EF4-FFF2-40B4-BE49-F238E27FC236}">
                <a16:creationId xmlns:a16="http://schemas.microsoft.com/office/drawing/2014/main" id="{7D69BD95-E498-9CF5-5B4E-385251E26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814" y="58605"/>
            <a:ext cx="1605429" cy="160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8AC3DDBD-6F7A-D29A-F6AB-70C7F9EC374C}"/>
              </a:ext>
            </a:extLst>
          </p:cNvPr>
          <p:cNvSpPr/>
          <p:nvPr/>
        </p:nvSpPr>
        <p:spPr>
          <a:xfrm>
            <a:off x="65348" y="6266165"/>
            <a:ext cx="797374" cy="433338"/>
          </a:xfrm>
          <a:prstGeom prst="roundRect">
            <a:avLst/>
          </a:prstGeom>
          <a:solidFill>
            <a:srgbClr val="FF99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  <a:highlight>
                  <a:srgbClr val="FF9900"/>
                </a:highligh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 時</a:t>
            </a: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9B53152E-CFE4-4BB2-CAF3-473DD3E792EC}"/>
              </a:ext>
            </a:extLst>
          </p:cNvPr>
          <p:cNvSpPr/>
          <p:nvPr/>
        </p:nvSpPr>
        <p:spPr>
          <a:xfrm>
            <a:off x="53496" y="8297761"/>
            <a:ext cx="935614" cy="433338"/>
          </a:xfrm>
          <a:prstGeom prst="roundRect">
            <a:avLst/>
          </a:prstGeom>
          <a:solidFill>
            <a:srgbClr val="FF99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　場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559AB89F-19A2-7E48-01B5-2EFBB4740412}"/>
              </a:ext>
            </a:extLst>
          </p:cNvPr>
          <p:cNvSpPr/>
          <p:nvPr/>
        </p:nvSpPr>
        <p:spPr>
          <a:xfrm>
            <a:off x="64890" y="7688504"/>
            <a:ext cx="924220" cy="433338"/>
          </a:xfrm>
          <a:prstGeom prst="roundRect">
            <a:avLst/>
          </a:prstGeom>
          <a:solidFill>
            <a:srgbClr val="FF99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対象者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AA9A518-4F82-80F9-932A-6BBDAB84DA13}"/>
              </a:ext>
            </a:extLst>
          </p:cNvPr>
          <p:cNvSpPr txBox="1"/>
          <p:nvPr/>
        </p:nvSpPr>
        <p:spPr>
          <a:xfrm>
            <a:off x="1121419" y="6204032"/>
            <a:ext cx="5719165" cy="15388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令和８年６月</a:t>
            </a:r>
            <a:r>
              <a:rPr kumimoji="1" lang="en-US" altLang="ja-JP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27</a:t>
            </a:r>
            <a:r>
              <a:rPr kumimoji="1"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日（土） 　　</a:t>
            </a:r>
            <a:r>
              <a:rPr kumimoji="1" lang="ja-JP" altLang="en-US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開場　　 </a:t>
            </a:r>
            <a:r>
              <a:rPr kumimoji="1" lang="en-US" altLang="ja-JP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13:10</a:t>
            </a:r>
            <a:r>
              <a:rPr kumimoji="1" lang="ja-JP" altLang="en-US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　</a:t>
            </a:r>
            <a:endParaRPr kumimoji="1" lang="en-US" altLang="ja-JP" sz="2000" dirty="0">
              <a:solidFill>
                <a:srgbClr val="FF99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　 </a:t>
            </a:r>
            <a:r>
              <a:rPr kumimoji="1"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競技体験　</a:t>
            </a:r>
            <a:r>
              <a:rPr kumimoji="1" lang="en-US" altLang="ja-JP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13:30</a:t>
            </a:r>
            <a:r>
              <a:rPr kumimoji="1"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kumimoji="1" lang="en-US" altLang="ja-JP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16:00</a:t>
            </a:r>
            <a:r>
              <a:rPr kumimoji="1" lang="en-US" altLang="ja-JP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</a:p>
          <a:p>
            <a:r>
              <a:rPr kumimoji="1" lang="ja-JP" altLang="en-US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トランポリン、サッカー、卓球、ダンス、</a:t>
            </a:r>
            <a:endParaRPr kumimoji="1" lang="en-US" altLang="ja-JP" dirty="0">
              <a:solidFill>
                <a:srgbClr val="FF99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フライングディスク、ゴールボール</a:t>
            </a:r>
            <a:endParaRPr kumimoji="1" lang="en-US" altLang="ja-JP" dirty="0">
              <a:solidFill>
                <a:srgbClr val="FF99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体験コーナー　（ボッチャ他）</a:t>
            </a:r>
            <a:endParaRPr kumimoji="1" lang="en-US" altLang="ja-JP" dirty="0">
              <a:solidFill>
                <a:srgbClr val="FF99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61F52CD-242A-28C8-78B1-E705058EAE38}"/>
              </a:ext>
            </a:extLst>
          </p:cNvPr>
          <p:cNvSpPr txBox="1"/>
          <p:nvPr/>
        </p:nvSpPr>
        <p:spPr>
          <a:xfrm>
            <a:off x="1110031" y="7721732"/>
            <a:ext cx="571916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障がいのある方とその家族又は支援者 （</a:t>
            </a:r>
            <a:r>
              <a:rPr kumimoji="1" lang="en-US" altLang="ja-JP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70</a:t>
            </a:r>
            <a:r>
              <a:rPr kumimoji="1" lang="ja-JP" altLang="en-US" sz="20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組程度）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2B2FEFE-7B52-3A61-505A-C7F5FA96B21B}"/>
              </a:ext>
            </a:extLst>
          </p:cNvPr>
          <p:cNvSpPr txBox="1"/>
          <p:nvPr/>
        </p:nvSpPr>
        <p:spPr>
          <a:xfrm>
            <a:off x="1076813" y="8314375"/>
            <a:ext cx="545461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アサンテ スポーツパーク （県立スポーツセンター）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1F89BF3-3CF9-8D7E-7C67-4C3E9227B31B}"/>
              </a:ext>
            </a:extLst>
          </p:cNvPr>
          <p:cNvSpPr txBox="1"/>
          <p:nvPr/>
        </p:nvSpPr>
        <p:spPr>
          <a:xfrm>
            <a:off x="-4356" y="8816259"/>
            <a:ext cx="6871063" cy="1077218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主催：神奈川県　  運営：かながわパラスポーツ協会</a:t>
            </a:r>
          </a:p>
          <a:p>
            <a:r>
              <a:rPr lang="ja-JP" altLang="en-US" sz="1600" dirty="0">
                <a:solidFill>
                  <a:schemeClr val="bg1"/>
                </a:solidFill>
              </a:rPr>
              <a:t>　　　　　　　　　　　　</a:t>
            </a:r>
            <a:r>
              <a:rPr lang="en-US" altLang="ja-JP" sz="1600" dirty="0">
                <a:solidFill>
                  <a:schemeClr val="bg1"/>
                </a:solidFill>
              </a:rPr>
              <a:t>TEL</a:t>
            </a:r>
            <a:r>
              <a:rPr lang="ja-JP" altLang="en-US" sz="1600" dirty="0">
                <a:solidFill>
                  <a:schemeClr val="bg1"/>
                </a:solidFill>
              </a:rPr>
              <a:t>：</a:t>
            </a:r>
            <a:r>
              <a:rPr lang="en-US" altLang="ja-JP" sz="1600" dirty="0">
                <a:solidFill>
                  <a:schemeClr val="bg1"/>
                </a:solidFill>
              </a:rPr>
              <a:t>0466-83-0033</a:t>
            </a:r>
          </a:p>
          <a:p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メール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r>
              <a:rPr lang="ja-JP" altLang="en-US" sz="1600" dirty="0">
                <a:solidFill>
                  <a:schemeClr val="bg1"/>
                </a:solidFill>
              </a:rPr>
              <a:t>　</a:t>
            </a:r>
            <a:r>
              <a:rPr lang="en-US" altLang="ja-JP" sz="1600" dirty="0">
                <a:solidFill>
                  <a:schemeClr val="bg1"/>
                </a:solidFill>
              </a:rPr>
              <a:t>jimukyoku@kanagawa-parasports.or.jp</a:t>
            </a:r>
          </a:p>
          <a:p>
            <a:r>
              <a:rPr lang="en-US" altLang="ja-JP" sz="1600" dirty="0">
                <a:solidFill>
                  <a:schemeClr val="bg1"/>
                </a:solidFill>
              </a:rPr>
              <a:t>【</a:t>
            </a:r>
            <a:r>
              <a:rPr lang="ja-JP" altLang="en-US" sz="1600" dirty="0">
                <a:solidFill>
                  <a:schemeClr val="bg1"/>
                </a:solidFill>
              </a:rPr>
              <a:t>ホームページ</a:t>
            </a:r>
            <a:r>
              <a:rPr lang="en-US" altLang="ja-JP" sz="1600" dirty="0">
                <a:solidFill>
                  <a:schemeClr val="bg1"/>
                </a:solidFill>
              </a:rPr>
              <a:t>】</a:t>
            </a:r>
            <a:r>
              <a:rPr lang="ja-JP" altLang="en-US" sz="1600" dirty="0">
                <a:solidFill>
                  <a:schemeClr val="bg1"/>
                </a:solidFill>
              </a:rPr>
              <a:t>　</a:t>
            </a:r>
            <a:r>
              <a:rPr lang="en-US" altLang="ja-JP" sz="1600" dirty="0">
                <a:solidFill>
                  <a:schemeClr val="bg1"/>
                </a:solidFill>
              </a:rPr>
              <a:t>https://kanagawa-parasports.or.jp</a:t>
            </a: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43928B9B-FE92-EAC6-FB9D-2BEC4D09E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481" y="1582664"/>
            <a:ext cx="1151529" cy="1172521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53388D3A-ACFC-9DBB-76D9-367C5F78E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38" y="14133"/>
            <a:ext cx="1562199" cy="1562199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8E699761-A1E8-6E2A-9F53-A31242EE87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74" y="1817609"/>
            <a:ext cx="1383246" cy="125356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7CA2D00-523E-38AD-2062-55E804C00E13}"/>
              </a:ext>
            </a:extLst>
          </p:cNvPr>
          <p:cNvSpPr txBox="1"/>
          <p:nvPr/>
        </p:nvSpPr>
        <p:spPr>
          <a:xfrm>
            <a:off x="625243" y="5133718"/>
            <a:ext cx="1471015" cy="830997"/>
          </a:xfrm>
          <a:prstGeom prst="rect">
            <a:avLst/>
          </a:prstGeom>
          <a:solidFill>
            <a:srgbClr val="FF99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事前申込</a:t>
            </a:r>
            <a:endParaRPr kumimoji="1" lang="en-US" altLang="ja-JP" sz="24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kumimoji="1" lang="ja-JP" altLang="en-US" sz="2400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不要</a:t>
            </a:r>
          </a:p>
        </p:txBody>
      </p:sp>
      <p:sp>
        <p:nvSpPr>
          <p:cNvPr id="63" name="吹き出し: 円形 62">
            <a:extLst>
              <a:ext uri="{FF2B5EF4-FFF2-40B4-BE49-F238E27FC236}">
                <a16:creationId xmlns:a16="http://schemas.microsoft.com/office/drawing/2014/main" id="{0BE75F4B-1DA9-DEEC-F7E1-4E5179F1169A}"/>
              </a:ext>
            </a:extLst>
          </p:cNvPr>
          <p:cNvSpPr/>
          <p:nvPr/>
        </p:nvSpPr>
        <p:spPr>
          <a:xfrm>
            <a:off x="5619941" y="3173801"/>
            <a:ext cx="1137369" cy="836023"/>
          </a:xfrm>
          <a:prstGeom prst="wedgeEllipseCallout">
            <a:avLst/>
          </a:prstGeom>
          <a:solidFill>
            <a:srgbClr val="FF99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</a:t>
            </a:r>
            <a:endParaRPr kumimoji="1" lang="en-US" altLang="ja-JP" sz="240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無料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97F64F88-AB97-DE97-6A1C-EB7A3BDB30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2547" y="1804511"/>
            <a:ext cx="2772906" cy="14102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ABD49B5-CBEC-F986-45D9-9483D700C2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2365" y="8922626"/>
            <a:ext cx="905115" cy="901038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506B70A-050A-E87C-2C47-CA823175912D}"/>
              </a:ext>
            </a:extLst>
          </p:cNvPr>
          <p:cNvSpPr txBox="1"/>
          <p:nvPr/>
        </p:nvSpPr>
        <p:spPr>
          <a:xfrm>
            <a:off x="4593539" y="2987754"/>
            <a:ext cx="1547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99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サッカー</a:t>
            </a: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100C51D1-2615-3EDF-05B9-637DD070DB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1316" y="1557308"/>
            <a:ext cx="1296372" cy="150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4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125</Words>
  <Application>Microsoft Office PowerPoint</Application>
  <PresentationFormat>A4 210 x 297 mm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HGS創英角ｺﾞｼｯｸUB</vt:lpstr>
      <vt:lpstr>HGS創英角ﾎﾟｯﾌﾟ体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事務局４</dc:creator>
  <cp:lastModifiedBy>事務局４</cp:lastModifiedBy>
  <cp:revision>1</cp:revision>
  <dcterms:created xsi:type="dcterms:W3CDTF">2026-05-14T00:29:22Z</dcterms:created>
  <dcterms:modified xsi:type="dcterms:W3CDTF">2026-05-14T00:46:14Z</dcterms:modified>
</cp:coreProperties>
</file>